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2" r:id="rId1"/>
    <p:sldMasterId id="2147483683" r:id="rId2"/>
    <p:sldMasterId id="2147483684" r:id="rId3"/>
  </p:sldMasterIdLst>
  <p:notesMasterIdLst>
    <p:notesMasterId r:id="rId2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9" r:id="rId14"/>
    <p:sldId id="271" r:id="rId15"/>
    <p:sldId id="272" r:id="rId16"/>
    <p:sldId id="273" r:id="rId17"/>
    <p:sldId id="276" r:id="rId18"/>
    <p:sldId id="277" r:id="rId19"/>
    <p:sldId id="279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/>
    <p:restoredTop sz="94650"/>
  </p:normalViewPr>
  <p:slideViewPr>
    <p:cSldViewPr snapToGrid="0" snapToObjects="1">
      <p:cViewPr varScale="1">
        <p:scale>
          <a:sx n="130" d="100"/>
          <a:sy n="130" d="100"/>
        </p:scale>
        <p:origin x="208" y="2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Shape 3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Shape 3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Shape 3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Shape 3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Shape 2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ctrTitle"/>
          </p:nvPr>
        </p:nvSpPr>
        <p:spPr>
          <a:xfrm>
            <a:off x="685800" y="1143000"/>
            <a:ext cx="7772400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ubTitle" idx="1"/>
          </p:nvPr>
        </p:nvSpPr>
        <p:spPr>
          <a:xfrm>
            <a:off x="1371600" y="2286000"/>
            <a:ext cx="6400799" cy="217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2400" b="1" i="0" u="none" strike="noStrike" cap="none">
                <a:solidFill>
                  <a:srgbClr val="E7E58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46050" algn="l" rtl="0">
              <a:spcBef>
                <a:spcPts val="44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457200" y="4683918"/>
            <a:ext cx="2133599" cy="357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ftr" idx="11"/>
          </p:nvPr>
        </p:nvSpPr>
        <p:spPr>
          <a:xfrm>
            <a:off x="3124200" y="4683918"/>
            <a:ext cx="2895600" cy="357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6553200" y="4683918"/>
            <a:ext cx="2133599" cy="35718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" name="Shape 62" descr="UNC_logo_whi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53200" y="114300"/>
            <a:ext cx="2381249" cy="61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1981200" y="114300"/>
            <a:ext cx="6781800" cy="628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2057400" y="857250"/>
            <a:ext cx="6705599" cy="3829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46050" algn="l" rtl="0">
              <a:spcBef>
                <a:spcPts val="44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1981200" y="4788693"/>
            <a:ext cx="15240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ftr" idx="11"/>
          </p:nvPr>
        </p:nvSpPr>
        <p:spPr>
          <a:xfrm>
            <a:off x="3657600" y="4788693"/>
            <a:ext cx="36576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7467600" y="4788693"/>
            <a:ext cx="1295400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722312" y="3305175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0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722312" y="2180034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20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1981200" y="4788693"/>
            <a:ext cx="15240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ftr" idx="11"/>
          </p:nvPr>
        </p:nvSpPr>
        <p:spPr>
          <a:xfrm>
            <a:off x="3657600" y="4788693"/>
            <a:ext cx="36576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7467600" y="4788693"/>
            <a:ext cx="1295400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1981200" y="114300"/>
            <a:ext cx="6781800" cy="628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2057400" y="857250"/>
            <a:ext cx="3276600" cy="3829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2"/>
          </p:nvPr>
        </p:nvSpPr>
        <p:spPr>
          <a:xfrm>
            <a:off x="5486400" y="857250"/>
            <a:ext cx="3276600" cy="3829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dt" idx="10"/>
          </p:nvPr>
        </p:nvSpPr>
        <p:spPr>
          <a:xfrm>
            <a:off x="1981200" y="4788693"/>
            <a:ext cx="15240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3657600" y="4788693"/>
            <a:ext cx="36576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7467600" y="4788693"/>
            <a:ext cx="1295400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7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2400" b="1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7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3"/>
          </p:nvPr>
        </p:nvSpPr>
        <p:spPr>
          <a:xfrm>
            <a:off x="4645025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2400" b="1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4"/>
          </p:nvPr>
        </p:nvSpPr>
        <p:spPr>
          <a:xfrm>
            <a:off x="4645025" y="1631156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>
            <a:off x="1981200" y="4788693"/>
            <a:ext cx="15240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>
            <a:off x="3657600" y="4788693"/>
            <a:ext cx="36576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7467600" y="4788693"/>
            <a:ext cx="1295400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981200" y="114300"/>
            <a:ext cx="6781800" cy="628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dt" idx="10"/>
          </p:nvPr>
        </p:nvSpPr>
        <p:spPr>
          <a:xfrm>
            <a:off x="1981200" y="4788693"/>
            <a:ext cx="15240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ftr" idx="11"/>
          </p:nvPr>
        </p:nvSpPr>
        <p:spPr>
          <a:xfrm>
            <a:off x="3657600" y="4788693"/>
            <a:ext cx="36576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sldNum" idx="12"/>
          </p:nvPr>
        </p:nvSpPr>
        <p:spPr>
          <a:xfrm>
            <a:off x="7467600" y="4788693"/>
            <a:ext cx="1295400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dt" idx="10"/>
          </p:nvPr>
        </p:nvSpPr>
        <p:spPr>
          <a:xfrm>
            <a:off x="1981200" y="4788693"/>
            <a:ext cx="15240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ftr" idx="11"/>
          </p:nvPr>
        </p:nvSpPr>
        <p:spPr>
          <a:xfrm>
            <a:off x="3657600" y="4788693"/>
            <a:ext cx="36576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7467600" y="4788693"/>
            <a:ext cx="1295400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313" cy="8715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3575050" y="204787"/>
            <a:ext cx="5111750" cy="43898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spcBef>
                <a:spcPts val="5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spcBef>
                <a:spcPts val="48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1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dt" idx="10"/>
          </p:nvPr>
        </p:nvSpPr>
        <p:spPr>
          <a:xfrm>
            <a:off x="1981200" y="4788693"/>
            <a:ext cx="15240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ftr" idx="11"/>
          </p:nvPr>
        </p:nvSpPr>
        <p:spPr>
          <a:xfrm>
            <a:off x="3657600" y="4788693"/>
            <a:ext cx="36576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7467600" y="4788693"/>
            <a:ext cx="1295400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32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1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dt" idx="10"/>
          </p:nvPr>
        </p:nvSpPr>
        <p:spPr>
          <a:xfrm>
            <a:off x="1981200" y="4788693"/>
            <a:ext cx="15240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ftr" idx="11"/>
          </p:nvPr>
        </p:nvSpPr>
        <p:spPr>
          <a:xfrm>
            <a:off x="3657600" y="4788693"/>
            <a:ext cx="36576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7467600" y="4788693"/>
            <a:ext cx="1295400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981200" y="114300"/>
            <a:ext cx="6781800" cy="628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 rot="5400000">
            <a:off x="3495675" y="-581024"/>
            <a:ext cx="3829049" cy="670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46050" algn="l" rtl="0">
              <a:spcBef>
                <a:spcPts val="44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dt" idx="10"/>
          </p:nvPr>
        </p:nvSpPr>
        <p:spPr>
          <a:xfrm>
            <a:off x="1981200" y="4788693"/>
            <a:ext cx="15240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ftr" idx="11"/>
          </p:nvPr>
        </p:nvSpPr>
        <p:spPr>
          <a:xfrm>
            <a:off x="3657600" y="4788693"/>
            <a:ext cx="36576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7467600" y="4788693"/>
            <a:ext cx="1295400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 rot="5400000">
            <a:off x="5629274" y="1552575"/>
            <a:ext cx="4572000" cy="1695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 rot="5400000">
            <a:off x="2162174" y="-66674"/>
            <a:ext cx="4572000" cy="49339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46050" algn="l" rtl="0">
              <a:spcBef>
                <a:spcPts val="44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dt" idx="10"/>
          </p:nvPr>
        </p:nvSpPr>
        <p:spPr>
          <a:xfrm>
            <a:off x="1981200" y="4788693"/>
            <a:ext cx="15240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ftr" idx="11"/>
          </p:nvPr>
        </p:nvSpPr>
        <p:spPr>
          <a:xfrm>
            <a:off x="3657600" y="4788693"/>
            <a:ext cx="36576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7467600" y="4788693"/>
            <a:ext cx="1295400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511627" y="197643"/>
            <a:ext cx="8088086" cy="7310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/>
          <p:nvPr/>
        </p:nvSpPr>
        <p:spPr>
          <a:xfrm>
            <a:off x="8528050" y="4933950"/>
            <a:ext cx="384174" cy="11310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489856" y="775433"/>
            <a:ext cx="8131628" cy="441041"/>
          </a:xfrm>
          <a:prstGeom prst="rect">
            <a:avLst/>
          </a:prstGeom>
          <a:noFill/>
          <a:ln>
            <a:noFill/>
          </a:ln>
          <a:effectLst>
            <a:outerShdw blurRad="50799" dist="38100" dir="2700000" algn="tl" rotWithShape="0">
              <a:srgbClr val="000000">
                <a:alpha val="40000"/>
              </a:srgbClr>
            </a:outerShdw>
          </a:effectLst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57150" algn="l" rtl="0">
              <a:spcBef>
                <a:spcPts val="7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36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0" algn="l" rtl="0">
              <a:spcBef>
                <a:spcPts val="7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36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0" algn="l" rtl="0">
              <a:spcBef>
                <a:spcPts val="7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36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0" algn="l" rtl="0">
              <a:spcBef>
                <a:spcPts val="7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36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381000" y="1063228"/>
            <a:ext cx="8458200" cy="36230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46050" algn="l" rtl="0">
              <a:spcBef>
                <a:spcPts val="44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ctrTitle"/>
          </p:nvPr>
        </p:nvSpPr>
        <p:spPr>
          <a:xfrm>
            <a:off x="685800" y="1597818"/>
            <a:ext cx="7772400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799" cy="1314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spcBef>
                <a:spcPts val="44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722312" y="3305175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40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722312" y="2180034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20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2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Shape 152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381000" y="1063228"/>
            <a:ext cx="4152899" cy="36230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4686300" y="1063228"/>
            <a:ext cx="4152899" cy="36230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7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2400" b="1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7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" name="Shape 165"/>
          <p:cNvSpPr txBox="1">
            <a:spLocks noGrp="1"/>
          </p:cNvSpPr>
          <p:nvPr>
            <p:ph type="body" idx="3"/>
          </p:nvPr>
        </p:nvSpPr>
        <p:spPr>
          <a:xfrm>
            <a:off x="4645025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2400" b="1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8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600" b="1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Shape 166"/>
          <p:cNvSpPr txBox="1">
            <a:spLocks noGrp="1"/>
          </p:cNvSpPr>
          <p:nvPr>
            <p:ph type="body" idx="4"/>
          </p:nvPr>
        </p:nvSpPr>
        <p:spPr>
          <a:xfrm>
            <a:off x="4645025" y="1631156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27000" algn="l" rtl="0">
              <a:spcBef>
                <a:spcPts val="32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Shape 167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8" name="Shape 168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Shape 169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Shape 172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4" name="Shape 174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Shape 177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313" cy="8715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3575050" y="204787"/>
            <a:ext cx="5111750" cy="43898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spcBef>
                <a:spcPts val="5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spcBef>
                <a:spcPts val="48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" name="Shape 182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1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Shape 183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Shape 184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5" name="Shape 185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" name="Shape 188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32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4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sz="1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1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180"/>
              </a:spcBef>
              <a:spcAft>
                <a:spcPts val="0"/>
              </a:spcAft>
              <a:buClr>
                <a:srgbClr val="B2B2B2"/>
              </a:buClr>
              <a:buFont typeface="Arial"/>
              <a:buNone/>
              <a:defRPr sz="9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Shape 190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Shape 191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 rot="5400000">
            <a:off x="2798564" y="-1354335"/>
            <a:ext cx="3623071" cy="845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46050" algn="l" rtl="0">
              <a:spcBef>
                <a:spcPts val="44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" name="Shape 196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Shape 197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Shape 198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title"/>
          </p:nvPr>
        </p:nvSpPr>
        <p:spPr>
          <a:xfrm rot="5400000">
            <a:off x="5695949" y="1543049"/>
            <a:ext cx="4171950" cy="21145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 rot="5400000">
            <a:off x="1390649" y="-495300"/>
            <a:ext cx="4171950" cy="6191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46050" algn="l" rtl="0">
              <a:spcBef>
                <a:spcPts val="44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Shape 202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" name="Shape 203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Shape 204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13" Type="http://schemas.openxmlformats.org/officeDocument/2006/relationships/image" Target="../media/image4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981200" y="114300"/>
            <a:ext cx="6781800" cy="6286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2057400" y="857250"/>
            <a:ext cx="6705599" cy="3829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46050" algn="l" rtl="0">
              <a:spcBef>
                <a:spcPts val="44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1981200" y="4788693"/>
            <a:ext cx="15240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657600" y="4788693"/>
            <a:ext cx="3657600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7467600" y="4788693"/>
            <a:ext cx="1295400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None/>
              <a:defRPr sz="3400" b="1" i="0" u="none" strike="noStrike" cap="none">
                <a:solidFill>
                  <a:srgbClr val="284B9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81000" y="1063228"/>
            <a:ext cx="8458200" cy="36230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35F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46050" algn="l" rtl="0">
              <a:spcBef>
                <a:spcPts val="44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22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14300" algn="l" rtl="0">
              <a:spcBef>
                <a:spcPts val="360"/>
              </a:spcBef>
              <a:spcAft>
                <a:spcPts val="0"/>
              </a:spcAft>
              <a:buClr>
                <a:srgbClr val="B2B2B2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41414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dt" idx="10"/>
          </p:nvPr>
        </p:nvSpPr>
        <p:spPr>
          <a:xfrm>
            <a:off x="381000" y="4791075"/>
            <a:ext cx="1981199" cy="2952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ftr" idx="11"/>
          </p:nvPr>
        </p:nvSpPr>
        <p:spPr>
          <a:xfrm>
            <a:off x="2590800" y="4788693"/>
            <a:ext cx="4038599" cy="2976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6858000" y="4788693"/>
            <a:ext cx="1981199" cy="2976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2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broadinstitute.org/" TargetMode="External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subTitle" idx="1"/>
          </p:nvPr>
        </p:nvSpPr>
        <p:spPr>
          <a:xfrm>
            <a:off x="685800" y="3729000"/>
            <a:ext cx="7772400" cy="1643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endParaRPr/>
          </a:p>
        </p:txBody>
      </p:sp>
      <p:sp>
        <p:nvSpPr>
          <p:cNvPr id="211" name="Shape 211"/>
          <p:cNvSpPr txBox="1">
            <a:spLocks noGrp="1"/>
          </p:cNvSpPr>
          <p:nvPr>
            <p:ph type="ctrTitle"/>
          </p:nvPr>
        </p:nvSpPr>
        <p:spPr>
          <a:xfrm>
            <a:off x="413075" y="886450"/>
            <a:ext cx="8153400" cy="1257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endParaRPr sz="48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"/>
              <a:t>10,000 ft View of Genomics Lab Techniques &amp; Analyses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457200" y="6667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Whole Genome Amplification</a:t>
            </a:r>
          </a:p>
        </p:txBody>
      </p:sp>
      <p:pic>
        <p:nvPicPr>
          <p:cNvPr id="288" name="Shape 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300" y="1714499"/>
            <a:ext cx="3942449" cy="3177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Shape 289"/>
          <p:cNvSpPr txBox="1"/>
          <p:nvPr/>
        </p:nvSpPr>
        <p:spPr>
          <a:xfrm>
            <a:off x="5490475" y="1843750"/>
            <a:ext cx="3422400" cy="282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b="1">
                <a:solidFill>
                  <a:srgbClr val="0000FF"/>
                </a:solidFill>
              </a:rPr>
              <a:t>Same idea as Amplicon Sequencing, except:</a:t>
            </a:r>
          </a:p>
          <a:p>
            <a:pPr lvl="0">
              <a:spcBef>
                <a:spcPts val="0"/>
              </a:spcBef>
              <a:buNone/>
            </a:pPr>
            <a:endParaRPr sz="1200" b="1"/>
          </a:p>
          <a:p>
            <a:pPr marL="457200" lvl="0" indent="-304800" rtl="0">
              <a:spcBef>
                <a:spcPts val="0"/>
              </a:spcBef>
              <a:buSzPct val="100000"/>
              <a:buChar char="●"/>
            </a:pPr>
            <a:r>
              <a:rPr lang="en" sz="1200" b="1"/>
              <a:t>A few primers that will amplify the whole entire genome</a:t>
            </a:r>
          </a:p>
          <a:p>
            <a:pPr lvl="0" rtl="0">
              <a:spcBef>
                <a:spcPts val="0"/>
              </a:spcBef>
              <a:buNone/>
            </a:pPr>
            <a:endParaRPr sz="1200" b="1"/>
          </a:p>
          <a:p>
            <a:pPr marL="457200" lvl="0" indent="-304800" rtl="0">
              <a:spcBef>
                <a:spcPts val="0"/>
              </a:spcBef>
              <a:buSzPct val="100000"/>
              <a:buChar char="●"/>
            </a:pPr>
            <a:r>
              <a:rPr lang="en" sz="1200" b="1"/>
              <a:t>Different Taq (Polymerase Phi 29)</a:t>
            </a:r>
          </a:p>
        </p:txBody>
      </p:sp>
      <p:sp>
        <p:nvSpPr>
          <p:cNvPr id="290" name="Shape 290"/>
          <p:cNvSpPr txBox="1"/>
          <p:nvPr/>
        </p:nvSpPr>
        <p:spPr>
          <a:xfrm>
            <a:off x="6638925" y="4831900"/>
            <a:ext cx="4204500" cy="35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800" b="1"/>
              <a:t>Figure ripped from http://www.affymetrix.com/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457200" y="6667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Next Gen Sequencing</a:t>
            </a:r>
          </a:p>
        </p:txBody>
      </p:sp>
      <p:sp>
        <p:nvSpPr>
          <p:cNvPr id="314" name="Shape 314"/>
          <p:cNvSpPr txBox="1"/>
          <p:nvPr/>
        </p:nvSpPr>
        <p:spPr>
          <a:xfrm>
            <a:off x="6102800" y="4787100"/>
            <a:ext cx="2748600" cy="35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800" b="1"/>
              <a:t>Images ripped from google images, Wikipeida, etc </a:t>
            </a:r>
          </a:p>
        </p:txBody>
      </p:sp>
      <p:pic>
        <p:nvPicPr>
          <p:cNvPr id="315" name="Shape 3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752" y="1553924"/>
            <a:ext cx="4934298" cy="295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Shape 3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5099" y="1948237"/>
            <a:ext cx="2720700" cy="2049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PCR ERRORS</a:t>
            </a:r>
          </a:p>
        </p:txBody>
      </p:sp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6649" y="1006049"/>
            <a:ext cx="5044572" cy="3713747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Shape 328"/>
          <p:cNvSpPr txBox="1"/>
          <p:nvPr/>
        </p:nvSpPr>
        <p:spPr>
          <a:xfrm>
            <a:off x="6335475" y="4811500"/>
            <a:ext cx="2755500" cy="60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b="1"/>
              <a:t>Figure from Nick J. Hathaway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Sequencing ERRORS</a:t>
            </a:r>
          </a:p>
        </p:txBody>
      </p:sp>
      <p:sp>
        <p:nvSpPr>
          <p:cNvPr id="334" name="Shape 334"/>
          <p:cNvSpPr txBox="1"/>
          <p:nvPr/>
        </p:nvSpPr>
        <p:spPr>
          <a:xfrm>
            <a:off x="6335475" y="4811500"/>
            <a:ext cx="2755500" cy="60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b="1"/>
              <a:t>Figure from Nick J. Hathaway</a:t>
            </a:r>
          </a:p>
        </p:txBody>
      </p:sp>
      <p:pic>
        <p:nvPicPr>
          <p:cNvPr id="335" name="Shape 3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24" y="1276300"/>
            <a:ext cx="7844497" cy="326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>
            <a:spLocks noGrp="1"/>
          </p:cNvSpPr>
          <p:nvPr>
            <p:ph type="title"/>
          </p:nvPr>
        </p:nvSpPr>
        <p:spPr>
          <a:xfrm>
            <a:off x="457200" y="7429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Multiclonal Infections &amp; Multiplicity of Infection </a:t>
            </a:r>
          </a:p>
        </p:txBody>
      </p:sp>
      <p:pic>
        <p:nvPicPr>
          <p:cNvPr id="341" name="Shape 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53" y="1898175"/>
            <a:ext cx="3581225" cy="3041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Shape 3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7700" y="2138700"/>
            <a:ext cx="3281975" cy="291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 txBox="1">
            <a:spLocks noGrp="1"/>
          </p:cNvSpPr>
          <p:nvPr>
            <p:ph type="title"/>
          </p:nvPr>
        </p:nvSpPr>
        <p:spPr>
          <a:xfrm>
            <a:off x="457200" y="7429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How do we resolve these errors and complexities: </a:t>
            </a:r>
            <a:r>
              <a:rPr lang="en" u="sng"/>
              <a:t>GATK Best Practices</a:t>
            </a:r>
          </a:p>
        </p:txBody>
      </p:sp>
      <p:pic>
        <p:nvPicPr>
          <p:cNvPr id="363" name="Shape 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8495" y="1646475"/>
            <a:ext cx="1628249" cy="3211298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Shape 364"/>
          <p:cNvSpPr txBox="1"/>
          <p:nvPr/>
        </p:nvSpPr>
        <p:spPr>
          <a:xfrm>
            <a:off x="4640025" y="1775725"/>
            <a:ext cx="3952800" cy="287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Align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Fix Mates (</a:t>
            </a:r>
            <a:r>
              <a:rPr lang="en" i="1" dirty="0"/>
              <a:t>If Illumina)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Sort </a:t>
            </a:r>
            <a:r>
              <a:rPr lang="en" i="1" dirty="0"/>
              <a:t>(for efficiency)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Mark Duplicates &amp; </a:t>
            </a:r>
            <a:r>
              <a:rPr lang="en" dirty="0" err="1"/>
              <a:t>Deduplicate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+/- Merge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Realign </a:t>
            </a:r>
            <a:r>
              <a:rPr lang="en" dirty="0" err="1"/>
              <a:t>Indels</a:t>
            </a:r>
            <a:r>
              <a:rPr lang="en" dirty="0"/>
              <a:t>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i="1" dirty="0"/>
          </a:p>
        </p:txBody>
      </p:sp>
      <p:sp>
        <p:nvSpPr>
          <p:cNvPr id="365" name="Shape 365"/>
          <p:cNvSpPr txBox="1"/>
          <p:nvPr/>
        </p:nvSpPr>
        <p:spPr>
          <a:xfrm>
            <a:off x="1234150" y="1696800"/>
            <a:ext cx="3952800" cy="287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/>
              <a:t>Fastq</a:t>
            </a:r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>
              <a:spcBef>
                <a:spcPts val="0"/>
              </a:spcBef>
              <a:buNone/>
            </a:pPr>
            <a:endParaRPr b="1"/>
          </a:p>
          <a:p>
            <a:pPr lvl="0" rtl="0">
              <a:spcBef>
                <a:spcPts val="0"/>
              </a:spcBef>
              <a:buNone/>
            </a:pPr>
            <a:r>
              <a:rPr lang="en" b="1"/>
              <a:t>SAM/BAM</a:t>
            </a:r>
          </a:p>
        </p:txBody>
      </p:sp>
      <p:sp>
        <p:nvSpPr>
          <p:cNvPr id="6" name="Rectangle 5"/>
          <p:cNvSpPr/>
          <p:nvPr/>
        </p:nvSpPr>
        <p:spPr>
          <a:xfrm>
            <a:off x="3878826" y="4877007"/>
            <a:ext cx="64008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software.broadinstitute.org</a:t>
            </a:r>
            <a:r>
              <a:rPr lang="en-US" sz="1000" dirty="0"/>
              <a:t>/</a:t>
            </a:r>
            <a:r>
              <a:rPr lang="en-US" sz="1000" dirty="0" err="1"/>
              <a:t>gatk</a:t>
            </a:r>
            <a:r>
              <a:rPr lang="en-US" sz="1000" dirty="0"/>
              <a:t>/best-practices/bp_3step.php?case=</a:t>
            </a:r>
            <a:r>
              <a:rPr lang="en-US" sz="1000" dirty="0" err="1"/>
              <a:t>GermShortWGS</a:t>
            </a:r>
            <a:endParaRPr lang="en-US" sz="1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>
            <a:spLocks noGrp="1"/>
          </p:cNvSpPr>
          <p:nvPr>
            <p:ph type="title"/>
          </p:nvPr>
        </p:nvSpPr>
        <p:spPr>
          <a:xfrm>
            <a:off x="457200" y="7429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How do we resolve these errors and complexities: </a:t>
            </a:r>
            <a:r>
              <a:rPr lang="en" u="sng"/>
              <a:t>GATK Best Practices</a:t>
            </a:r>
          </a:p>
        </p:txBody>
      </p:sp>
      <p:pic>
        <p:nvPicPr>
          <p:cNvPr id="371" name="Shape 3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3745" y="1577451"/>
            <a:ext cx="6048352" cy="3317699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Shape 372"/>
          <p:cNvSpPr txBox="1"/>
          <p:nvPr/>
        </p:nvSpPr>
        <p:spPr>
          <a:xfrm>
            <a:off x="599271" y="1907686"/>
            <a:ext cx="7617300" cy="287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 err="1"/>
              <a:t>Fastq</a:t>
            </a:r>
            <a:endParaRPr lang="en" b="1" dirty="0"/>
          </a:p>
          <a:p>
            <a:pPr lvl="0">
              <a:spcBef>
                <a:spcPts val="0"/>
              </a:spcBef>
              <a:buNone/>
            </a:pPr>
            <a:endParaRPr b="1" dirty="0"/>
          </a:p>
          <a:p>
            <a:pPr lvl="0" rtl="0">
              <a:spcBef>
                <a:spcPts val="0"/>
              </a:spcBef>
              <a:buNone/>
            </a:pPr>
            <a:endParaRPr b="1" dirty="0"/>
          </a:p>
          <a:p>
            <a:pPr lvl="0" rtl="0">
              <a:spcBef>
                <a:spcPts val="0"/>
              </a:spcBef>
              <a:buNone/>
            </a:pPr>
            <a:endParaRPr b="1" dirty="0"/>
          </a:p>
          <a:p>
            <a:pPr lvl="0" rtl="0">
              <a:spcBef>
                <a:spcPts val="0"/>
              </a:spcBef>
              <a:buNone/>
            </a:pPr>
            <a:r>
              <a:rPr lang="en" b="1" dirty="0"/>
              <a:t>						</a:t>
            </a:r>
            <a:r>
              <a:rPr lang="en-US" b="1" dirty="0" smtClean="0"/>
              <a:t>	</a:t>
            </a:r>
            <a:r>
              <a:rPr lang="en" b="1" dirty="0" smtClean="0"/>
              <a:t>VCF</a:t>
            </a:r>
            <a:endParaRPr lang="en" b="1" dirty="0"/>
          </a:p>
          <a:p>
            <a:pPr lvl="0" rtl="0">
              <a:spcBef>
                <a:spcPts val="0"/>
              </a:spcBef>
              <a:buNone/>
            </a:pPr>
            <a:r>
              <a:rPr lang="en" b="1" dirty="0"/>
              <a:t>							</a:t>
            </a:r>
            <a:r>
              <a:rPr lang="en-US" b="1" dirty="0"/>
              <a:t>	</a:t>
            </a:r>
            <a:r>
              <a:rPr lang="en" b="1" dirty="0"/>
              <a:t>												</a:t>
            </a:r>
            <a:endParaRPr b="1" dirty="0"/>
          </a:p>
          <a:p>
            <a:pPr lvl="0" rtl="0">
              <a:spcBef>
                <a:spcPts val="0"/>
              </a:spcBef>
              <a:buNone/>
            </a:pPr>
            <a:r>
              <a:rPr lang="en" b="1" dirty="0" smtClean="0"/>
              <a:t>SAM/BAM</a:t>
            </a:r>
            <a:endParaRPr lang="en-US" b="1" dirty="0"/>
          </a:p>
          <a:p>
            <a:pPr lvl="0"/>
            <a:r>
              <a:rPr lang="en-US" b="1" dirty="0" smtClean="0"/>
              <a:t>							R </a:t>
            </a:r>
            <a:r>
              <a:rPr lang="en-US" b="1" dirty="0"/>
              <a:t>Packages</a:t>
            </a:r>
          </a:p>
          <a:p>
            <a:pPr lvl="0"/>
            <a:endParaRPr lang="en-US" b="1" dirty="0"/>
          </a:p>
          <a:p>
            <a:pPr lvl="0" rtl="0">
              <a:spcBef>
                <a:spcPts val="0"/>
              </a:spcBef>
              <a:buNone/>
            </a:pPr>
            <a:endParaRPr lang="en" b="1" dirty="0"/>
          </a:p>
        </p:txBody>
      </p:sp>
      <p:sp>
        <p:nvSpPr>
          <p:cNvPr id="2" name="Rectangle 1"/>
          <p:cNvSpPr/>
          <p:nvPr/>
        </p:nvSpPr>
        <p:spPr>
          <a:xfrm>
            <a:off x="3878826" y="4877007"/>
            <a:ext cx="64008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software.broadinstitute.org</a:t>
            </a:r>
            <a:r>
              <a:rPr lang="en-US" sz="1000" dirty="0"/>
              <a:t>/</a:t>
            </a:r>
            <a:r>
              <a:rPr lang="en-US" sz="1000" dirty="0" err="1"/>
              <a:t>gatk</a:t>
            </a:r>
            <a:r>
              <a:rPr lang="en-US" sz="1000" dirty="0"/>
              <a:t>/best-practices/bp_3step.php?case=</a:t>
            </a:r>
            <a:r>
              <a:rPr lang="en-US" sz="1000" dirty="0" err="1"/>
              <a:t>GermShortWGS</a:t>
            </a:r>
            <a:endParaRPr lang="en-US" sz="1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 txBox="1">
            <a:spLocks noGrp="1"/>
          </p:cNvSpPr>
          <p:nvPr>
            <p:ph type="title"/>
          </p:nvPr>
        </p:nvSpPr>
        <p:spPr>
          <a:xfrm>
            <a:off x="457200" y="7429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Resources</a:t>
            </a:r>
          </a:p>
        </p:txBody>
      </p:sp>
      <p:sp>
        <p:nvSpPr>
          <p:cNvPr id="386" name="Shape 386"/>
          <p:cNvSpPr txBox="1"/>
          <p:nvPr/>
        </p:nvSpPr>
        <p:spPr>
          <a:xfrm>
            <a:off x="5347625" y="1387950"/>
            <a:ext cx="3565200" cy="327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b="1" dirty="0"/>
              <a:t>R Packages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PEGAS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ADEGENET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APE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en" b="1" dirty="0"/>
              <a:t>Other Programs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Mega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DNA Star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-US" dirty="0" err="1" smtClean="0"/>
              <a:t>Geneious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en" b="1" dirty="0"/>
              <a:t>Websites</a:t>
            </a:r>
          </a:p>
          <a:p>
            <a:pPr marL="457200" lvl="0" indent="-228600">
              <a:spcBef>
                <a:spcPts val="0"/>
              </a:spcBef>
              <a:buChar char="●"/>
            </a:pPr>
            <a:r>
              <a:rPr lang="en" dirty="0">
                <a:hlinkClick r:id="rId3"/>
              </a:rPr>
              <a:t>https://software.broadinstitute.org</a:t>
            </a:r>
            <a:r>
              <a:rPr lang="en" dirty="0" smtClean="0">
                <a:hlinkClick r:id="rId3"/>
              </a:rPr>
              <a:t>/</a:t>
            </a:r>
            <a:endParaRPr lang="en-US" dirty="0" smtClean="0"/>
          </a:p>
          <a:p>
            <a:pPr marL="457200" lvl="0" indent="-228600">
              <a:buChar char="●"/>
            </a:pPr>
            <a:r>
              <a:rPr lang="en-US" dirty="0"/>
              <a:t>http://</a:t>
            </a:r>
            <a:r>
              <a:rPr lang="en-US" dirty="0" err="1"/>
              <a:t>samtools.sourceforge.net</a:t>
            </a:r>
            <a:r>
              <a:rPr lang="en-US" dirty="0"/>
              <a:t>/</a:t>
            </a:r>
            <a:endParaRPr lang="en" dirty="0"/>
          </a:p>
        </p:txBody>
      </p:sp>
      <p:pic>
        <p:nvPicPr>
          <p:cNvPr id="387" name="Shape 3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275" y="1624700"/>
            <a:ext cx="2014549" cy="2877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Shape 3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1249" y="1563462"/>
            <a:ext cx="1940274" cy="300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Acknowledgements</a:t>
            </a:r>
          </a:p>
        </p:txBody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457200" y="872099"/>
            <a:ext cx="8458200" cy="4199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dirty="0"/>
          </a:p>
          <a:p>
            <a: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</a:pPr>
            <a:r>
              <a:rPr lang="en" dirty="0"/>
              <a:t>Major contributions have been made by Nicholas Hathaway and Christian </a:t>
            </a:r>
            <a:r>
              <a:rPr lang="en" dirty="0" err="1"/>
              <a:t>Parobek</a:t>
            </a:r>
            <a:r>
              <a:rPr lang="en" dirty="0"/>
              <a:t> to the techniques and figures seen below. </a:t>
            </a:r>
          </a:p>
          <a:p>
            <a:pPr marL="457200" lvl="0" indent="0" rtl="0">
              <a:spcBef>
                <a:spcPts val="0"/>
              </a:spcBef>
              <a:buNone/>
            </a:pPr>
            <a:endParaRPr i="1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smtClean="0"/>
              <a:t>I have attempted to credit figures to the best of my ability. 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en-US" dirty="0" smtClean="0"/>
              <a:t>These tutorial is incomplete.</a:t>
            </a:r>
          </a:p>
          <a:p>
            <a:pPr marL="457200" lvl="0" indent="-228600" rtl="0">
              <a:spcBef>
                <a:spcPts val="0"/>
              </a:spcBef>
            </a:pPr>
            <a:endParaRPr lang="e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Overview </a:t>
            </a:r>
          </a:p>
        </p:txBody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457200" y="872099"/>
            <a:ext cx="8458200" cy="4199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</a:pPr>
            <a:r>
              <a:rPr lang="en"/>
              <a:t>What are “we” doing and why do we do it?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/>
              <a:t>How are we doing that?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/>
              <a:t>What analyses?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Genomics Intent </a:t>
            </a:r>
            <a:r>
              <a:rPr lang="en" sz="2400" i="1"/>
              <a:t>(The What)</a:t>
            </a:r>
            <a:r>
              <a:rPr lang="en" sz="2400"/>
              <a:t> </a:t>
            </a:r>
          </a:p>
        </p:txBody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457200" y="872099"/>
            <a:ext cx="8458200" cy="4199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/>
              <a:t>Search for and predict evolution/positive selection as it relates to drug resistance </a:t>
            </a:r>
            <a:r>
              <a:rPr lang="en" sz="1800" b="1" i="1"/>
              <a:t>(and now diagnostic resistance)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b="1"/>
          </a:p>
          <a:p>
            <a: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 i="1"/>
              <a:t>Use meta/epidemiological data to explain the genetic events we are observing </a:t>
            </a:r>
          </a:p>
          <a:p>
            <a:pPr marL="914400" marR="0" lvl="1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 i="1"/>
              <a:t>I.e. Why is there evidence of recent selection on gene X?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does “evolution” mean? </a:t>
            </a:r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457200" y="872100"/>
            <a:ext cx="5407500" cy="4199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/>
              <a:t>Evolution</a:t>
            </a:r>
          </a:p>
          <a:p>
            <a:pPr marL="914400" marR="0" lvl="1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 i="1"/>
              <a:t>Descent with modification</a:t>
            </a:r>
          </a:p>
          <a:p>
            <a:pPr marL="45720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b="1" i="1"/>
          </a:p>
          <a:p>
            <a: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 i="1"/>
              <a:t>(DNA) Genomics “speak”</a:t>
            </a:r>
          </a:p>
          <a:p>
            <a:pPr marL="914400" marR="0" lvl="1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 i="1"/>
              <a:t>Nonsynonymous mutations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b="1" i="1"/>
          </a:p>
          <a:p>
            <a: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 i="1"/>
              <a:t>Ok, great...How do we get these A, T, G, C bases?</a:t>
            </a:r>
          </a:p>
        </p:txBody>
      </p:sp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0223" y="1243537"/>
            <a:ext cx="2046099" cy="3456824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 txBox="1"/>
          <p:nvPr/>
        </p:nvSpPr>
        <p:spPr>
          <a:xfrm>
            <a:off x="6287850" y="2896975"/>
            <a:ext cx="348300" cy="491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b="1"/>
              <a:t>A</a:t>
            </a:r>
          </a:p>
        </p:txBody>
      </p:sp>
      <p:sp>
        <p:nvSpPr>
          <p:cNvPr id="238" name="Shape 238"/>
          <p:cNvSpPr txBox="1"/>
          <p:nvPr/>
        </p:nvSpPr>
        <p:spPr>
          <a:xfrm>
            <a:off x="5864675" y="4299850"/>
            <a:ext cx="2755500" cy="60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indent="457200">
              <a:spcBef>
                <a:spcPts val="0"/>
              </a:spcBef>
              <a:buNone/>
            </a:pPr>
            <a:r>
              <a:rPr lang="en" b="1"/>
              <a:t>SYN		NonSyn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Approach </a:t>
            </a:r>
            <a:r>
              <a:rPr lang="en" sz="2400" i="1"/>
              <a:t>(The How)</a:t>
            </a:r>
            <a:r>
              <a:rPr lang="en" sz="2400"/>
              <a:t> </a:t>
            </a:r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54450" y="3939274"/>
            <a:ext cx="3252000" cy="1204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" sz="1800" b="1"/>
              <a:t>Obstacles</a:t>
            </a:r>
            <a:r>
              <a:rPr lang="en" sz="1800"/>
              <a:t>: </a:t>
            </a:r>
            <a:r>
              <a:rPr lang="en" sz="1800">
                <a:solidFill>
                  <a:srgbClr val="000000"/>
                </a:solidFill>
              </a:rPr>
              <a:t>Human gDNA, </a:t>
            </a:r>
            <a:r>
              <a:rPr lang="en" sz="1800" i="1">
                <a:solidFill>
                  <a:srgbClr val="000000"/>
                </a:solidFill>
              </a:rPr>
              <a:t>Human mtDNA → leukodeplete</a:t>
            </a:r>
          </a:p>
        </p:txBody>
      </p:sp>
      <p:sp>
        <p:nvSpPr>
          <p:cNvPr id="247" name="Shape 247"/>
          <p:cNvSpPr/>
          <p:nvPr/>
        </p:nvSpPr>
        <p:spPr>
          <a:xfrm>
            <a:off x="5095875" y="1347100"/>
            <a:ext cx="3591000" cy="3388200"/>
          </a:xfrm>
          <a:prstGeom prst="ellipse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8" name="Shape 248"/>
          <p:cNvSpPr/>
          <p:nvPr/>
        </p:nvSpPr>
        <p:spPr>
          <a:xfrm>
            <a:off x="8014600" y="4395100"/>
            <a:ext cx="401400" cy="3402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0" name="Shape 250"/>
          <p:cNvSpPr txBox="1"/>
          <p:nvPr/>
        </p:nvSpPr>
        <p:spPr>
          <a:xfrm>
            <a:off x="3136450" y="2773125"/>
            <a:ext cx="1564800" cy="34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b="1">
                <a:solidFill>
                  <a:schemeClr val="dk2"/>
                </a:solidFill>
              </a:rPr>
              <a:t>PCR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69109" y="4828134"/>
            <a:ext cx="20057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Wikicommons.com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46664" y="2684565"/>
            <a:ext cx="1800123" cy="1209970"/>
          </a:xfrm>
          <a:prstGeom prst="rect">
            <a:avLst/>
          </a:prstGeom>
        </p:spPr>
      </p:pic>
      <p:cxnSp>
        <p:nvCxnSpPr>
          <p:cNvPr id="249" name="Shape 249"/>
          <p:cNvCxnSpPr/>
          <p:nvPr/>
        </p:nvCxnSpPr>
        <p:spPr>
          <a:xfrm rot="10800000" flipH="1">
            <a:off x="1489975" y="2952800"/>
            <a:ext cx="4728600" cy="673500"/>
          </a:xfrm>
          <a:prstGeom prst="straightConnector1">
            <a:avLst/>
          </a:prstGeom>
          <a:noFill/>
          <a:ln w="1524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Approach </a:t>
            </a:r>
            <a:r>
              <a:rPr lang="en" sz="2400" i="1"/>
              <a:t>(The How)</a:t>
            </a:r>
            <a:r>
              <a:rPr lang="en" sz="2400"/>
              <a:t> </a:t>
            </a:r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457200" y="872099"/>
            <a:ext cx="8458200" cy="4199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dirty="0"/>
          </a:p>
          <a:p>
            <a: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</a:pPr>
            <a:r>
              <a:rPr lang="en" b="1" dirty="0"/>
              <a:t>Amplicon Sequencing</a:t>
            </a:r>
          </a:p>
          <a:p>
            <a:pPr marL="914400" marR="0" lvl="1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 dirty="0" smtClean="0"/>
              <a:t>Targeted </a:t>
            </a:r>
            <a:r>
              <a:rPr lang="en" b="1" dirty="0"/>
              <a:t>Amplicon </a:t>
            </a:r>
            <a:r>
              <a:rPr lang="en" b="1" dirty="0" err="1" smtClean="0"/>
              <a:t>Seq</a:t>
            </a:r>
            <a:endParaRPr lang="en-US" b="1" dirty="0" smtClean="0"/>
          </a:p>
          <a:p>
            <a:pPr marL="914400" lvl="1" indent="-228600">
              <a:spcBef>
                <a:spcPts val="480"/>
              </a:spcBef>
            </a:pPr>
            <a:r>
              <a:rPr lang="en" b="1" dirty="0" smtClean="0"/>
              <a:t>Multiplex </a:t>
            </a:r>
            <a:r>
              <a:rPr lang="en" b="1" dirty="0"/>
              <a:t>Amplicon </a:t>
            </a:r>
            <a:r>
              <a:rPr lang="en" b="1" dirty="0" err="1"/>
              <a:t>Seq</a:t>
            </a:r>
            <a:r>
              <a:rPr lang="en" b="1" dirty="0"/>
              <a:t> </a:t>
            </a:r>
            <a:endParaRPr lang="en-US" b="1" dirty="0" smtClean="0"/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b="1" dirty="0"/>
          </a:p>
          <a:p>
            <a: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 dirty="0"/>
              <a:t>Whole Genome Sequencing</a:t>
            </a:r>
          </a:p>
          <a:p>
            <a:pPr marL="914400" marR="0" lvl="1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 dirty="0"/>
              <a:t>Whole Genome Amplification</a:t>
            </a:r>
          </a:p>
          <a:p>
            <a:pPr marL="1371600" marR="0" lvl="2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</a:pPr>
            <a:r>
              <a:rPr lang="en" b="1" dirty="0"/>
              <a:t>Selective WGA = fancy talk for better bioinformatics prior to WGA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Approach </a:t>
            </a:r>
            <a:r>
              <a:rPr lang="en" sz="2400" i="1"/>
              <a:t>(The How)</a:t>
            </a:r>
            <a:r>
              <a:rPr lang="en" sz="2400"/>
              <a:t> </a:t>
            </a:r>
          </a:p>
        </p:txBody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457200" y="567299"/>
            <a:ext cx="8458200" cy="4199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ct val="171428"/>
              <a:buFont typeface="Arial"/>
            </a:pPr>
            <a:r>
              <a:rPr lang="en" b="1"/>
              <a:t>Design Primers </a:t>
            </a:r>
            <a:r>
              <a:rPr lang="en" sz="1400" b="1" i="1"/>
              <a:t>(same idea in Amplicon &amp; WGA)</a:t>
            </a:r>
          </a:p>
        </p:txBody>
      </p:sp>
      <p:pic>
        <p:nvPicPr>
          <p:cNvPr id="263" name="Shape 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6652" y="1821100"/>
            <a:ext cx="5097824" cy="3326476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Shape 264"/>
          <p:cNvSpPr txBox="1"/>
          <p:nvPr/>
        </p:nvSpPr>
        <p:spPr>
          <a:xfrm>
            <a:off x="6259275" y="4354300"/>
            <a:ext cx="2755500" cy="60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b="1"/>
              <a:t>Figure from Nick J. Hathaway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8229600" cy="49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Amplicon Seq</a:t>
            </a:r>
          </a:p>
        </p:txBody>
      </p:sp>
      <p:pic>
        <p:nvPicPr>
          <p:cNvPr id="270" name="Shape 270"/>
          <p:cNvPicPr preferRelativeResize="0"/>
          <p:nvPr/>
        </p:nvPicPr>
        <p:blipFill rotWithShape="1">
          <a:blip r:embed="rId3">
            <a:alphaModFix/>
          </a:blip>
          <a:srcRect t="10586"/>
          <a:stretch/>
        </p:blipFill>
        <p:spPr>
          <a:xfrm>
            <a:off x="1338950" y="1094025"/>
            <a:ext cx="6476999" cy="349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Shape 271"/>
          <p:cNvSpPr txBox="1"/>
          <p:nvPr/>
        </p:nvSpPr>
        <p:spPr>
          <a:xfrm>
            <a:off x="6259275" y="4506700"/>
            <a:ext cx="2755500" cy="60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b="1"/>
              <a:t>Figure from Nick J. Hathaway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fault Design">
  <a:themeElements>
    <a:clrScheme name="Default Design 13">
      <a:dk1>
        <a:srgbClr val="414141"/>
      </a:dk1>
      <a:lt1>
        <a:srgbClr val="FFFFFF"/>
      </a:lt1>
      <a:dk2>
        <a:srgbClr val="284B90"/>
      </a:dk2>
      <a:lt2>
        <a:srgbClr val="909090"/>
      </a:lt2>
      <a:accent1>
        <a:srgbClr val="BBE0E3"/>
      </a:accent1>
      <a:accent2>
        <a:srgbClr val="335FB7"/>
      </a:accent2>
      <a:accent3>
        <a:srgbClr val="FFFFFF"/>
      </a:accent3>
      <a:accent4>
        <a:srgbClr val="363636"/>
      </a:accent4>
      <a:accent5>
        <a:srgbClr val="DAEDEF"/>
      </a:accent5>
      <a:accent6>
        <a:srgbClr val="2D55A6"/>
      </a:accent6>
      <a:hlink>
        <a:srgbClr val="99CC00"/>
      </a:hlink>
      <a:folHlink>
        <a:srgbClr val="E9E0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Custom Design 13">
      <a:dk1>
        <a:srgbClr val="414141"/>
      </a:dk1>
      <a:lt1>
        <a:srgbClr val="FFFFFF"/>
      </a:lt1>
      <a:dk2>
        <a:srgbClr val="284B90"/>
      </a:dk2>
      <a:lt2>
        <a:srgbClr val="909090"/>
      </a:lt2>
      <a:accent1>
        <a:srgbClr val="BBE0E3"/>
      </a:accent1>
      <a:accent2>
        <a:srgbClr val="335FB7"/>
      </a:accent2>
      <a:accent3>
        <a:srgbClr val="FFFFFF"/>
      </a:accent3>
      <a:accent4>
        <a:srgbClr val="363636"/>
      </a:accent4>
      <a:accent5>
        <a:srgbClr val="DAEDEF"/>
      </a:accent5>
      <a:accent6>
        <a:srgbClr val="2D55A6"/>
      </a:accent6>
      <a:hlink>
        <a:srgbClr val="99CC00"/>
      </a:hlink>
      <a:folHlink>
        <a:srgbClr val="E9E0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377</Words>
  <Application>Microsoft Macintosh PowerPoint</Application>
  <PresentationFormat>On-screen Show (16:9)</PresentationFormat>
  <Paragraphs>119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simple-light-2</vt:lpstr>
      <vt:lpstr>Default Design</vt:lpstr>
      <vt:lpstr>Custom Design</vt:lpstr>
      <vt:lpstr> 10,000 ft View of Genomics Lab Techniques &amp; Analyses</vt:lpstr>
      <vt:lpstr>Acknowledgements</vt:lpstr>
      <vt:lpstr>Overview </vt:lpstr>
      <vt:lpstr>Genomics Intent (The What) </vt:lpstr>
      <vt:lpstr>What does “evolution” mean? </vt:lpstr>
      <vt:lpstr>Approach (The How) </vt:lpstr>
      <vt:lpstr>Approach (The How) </vt:lpstr>
      <vt:lpstr>Approach (The How) </vt:lpstr>
      <vt:lpstr>Amplicon Seq</vt:lpstr>
      <vt:lpstr>Whole Genome Amplification</vt:lpstr>
      <vt:lpstr>Next Gen Sequencing</vt:lpstr>
      <vt:lpstr>PCR ERRORS</vt:lpstr>
      <vt:lpstr>Sequencing ERRORS</vt:lpstr>
      <vt:lpstr>Multiclonal Infections &amp; Multiplicity of Infection </vt:lpstr>
      <vt:lpstr>How do we resolve these errors and complexities: GATK Best Practices</vt:lpstr>
      <vt:lpstr>How do we resolve these errors and complexities: GATK Best Practices</vt:lpstr>
      <vt:lpstr>Resources</vt:lpstr>
    </vt:vector>
  </TitlesOfParts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10,000 ft View of Genomics Lab Techniques &amp; Analyses</dc:title>
  <cp:lastModifiedBy>Microsoft Office User</cp:lastModifiedBy>
  <cp:revision>4</cp:revision>
  <dcterms:modified xsi:type="dcterms:W3CDTF">2017-07-12T19:11:45Z</dcterms:modified>
</cp:coreProperties>
</file>